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8"/>
  </p:notesMasterIdLst>
  <p:sldIdLst>
    <p:sldId id="256" r:id="rId2"/>
    <p:sldId id="265" r:id="rId3"/>
    <p:sldId id="258" r:id="rId4"/>
    <p:sldId id="263" r:id="rId5"/>
    <p:sldId id="260" r:id="rId6"/>
    <p:sldId id="264"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103" autoAdjust="0"/>
    <p:restoredTop sz="91935" autoAdjust="0"/>
  </p:normalViewPr>
  <p:slideViewPr>
    <p:cSldViewPr>
      <p:cViewPr varScale="1">
        <p:scale>
          <a:sx n="67" d="100"/>
          <a:sy n="67" d="100"/>
        </p:scale>
        <p:origin x="-1452" y="-96"/>
      </p:cViewPr>
      <p:guideLst>
        <p:guide orient="horz" pos="2160"/>
        <p:guide pos="2880"/>
      </p:guideLst>
    </p:cSldViewPr>
  </p:slideViewPr>
  <p:outlineViewPr>
    <p:cViewPr>
      <p:scale>
        <a:sx n="33" d="100"/>
        <a:sy n="33" d="100"/>
      </p:scale>
      <p:origin x="0" y="244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13FD64-F0BC-4BE9-BD3C-5D1CA0C05361}"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l-GR"/>
        </a:p>
      </dgm:t>
    </dgm:pt>
    <dgm:pt modelId="{2169C6E9-1BDF-48D5-A9C5-5BC028FF83DC}">
      <dgm:prSet phldrT="[Κείμενο]"/>
      <dgm:spPr/>
      <dgm:t>
        <a:bodyPr/>
        <a:lstStyle/>
        <a:p>
          <a:r>
            <a:rPr lang="el-GR" dirty="0" smtClean="0"/>
            <a:t>Η βαρύτητα</a:t>
          </a:r>
          <a:endParaRPr lang="el-GR" dirty="0"/>
        </a:p>
      </dgm:t>
    </dgm:pt>
    <dgm:pt modelId="{BDEED2E1-9CE5-4DBF-9564-AEC87C3D2F7A}" type="parTrans" cxnId="{C19DC8D3-1738-4CB7-A0C2-ECB20B879F2C}">
      <dgm:prSet/>
      <dgm:spPr/>
      <dgm:t>
        <a:bodyPr/>
        <a:lstStyle/>
        <a:p>
          <a:endParaRPr lang="el-GR"/>
        </a:p>
      </dgm:t>
    </dgm:pt>
    <dgm:pt modelId="{7EABCA1F-CC9E-4065-98BA-F502B9C79E42}" type="sibTrans" cxnId="{C19DC8D3-1738-4CB7-A0C2-ECB20B879F2C}">
      <dgm:prSet/>
      <dgm:spPr/>
      <dgm:t>
        <a:bodyPr/>
        <a:lstStyle/>
        <a:p>
          <a:endParaRPr lang="el-GR"/>
        </a:p>
      </dgm:t>
    </dgm:pt>
    <dgm:pt modelId="{C94BA8C1-E1A0-400B-8F62-8DD8F1341A88}">
      <dgm:prSet phldrT="[Κείμενο]"/>
      <dgm:spPr/>
      <dgm:t>
        <a:bodyPr/>
        <a:lstStyle/>
        <a:p>
          <a:r>
            <a:rPr lang="el-GR" dirty="0" smtClean="0"/>
            <a:t>Μας κρατάει στο έδαφος</a:t>
          </a:r>
          <a:endParaRPr lang="el-GR" dirty="0"/>
        </a:p>
      </dgm:t>
    </dgm:pt>
    <dgm:pt modelId="{257485C4-FEAC-49D2-8E37-A9D30739773E}" type="parTrans" cxnId="{CCD794C0-B021-407A-90A9-A7E1D12B6D23}">
      <dgm:prSet/>
      <dgm:spPr/>
      <dgm:t>
        <a:bodyPr/>
        <a:lstStyle/>
        <a:p>
          <a:endParaRPr lang="el-GR"/>
        </a:p>
      </dgm:t>
    </dgm:pt>
    <dgm:pt modelId="{C9CD7B0B-CD2C-4F78-BEF2-17E7463E2C35}" type="sibTrans" cxnId="{CCD794C0-B021-407A-90A9-A7E1D12B6D23}">
      <dgm:prSet/>
      <dgm:spPr/>
      <dgm:t>
        <a:bodyPr/>
        <a:lstStyle/>
        <a:p>
          <a:endParaRPr lang="el-GR"/>
        </a:p>
      </dgm:t>
    </dgm:pt>
    <dgm:pt modelId="{239E35AE-318D-4958-AFFA-309CFD3C8BDF}">
      <dgm:prSet phldrT="[Κείμενο]"/>
      <dgm:spPr/>
      <dgm:t>
        <a:bodyPr/>
        <a:lstStyle/>
        <a:p>
          <a:r>
            <a:rPr lang="el-GR" dirty="0" smtClean="0"/>
            <a:t>Διατηρεί το φεγγάρι σε τροχιά</a:t>
          </a:r>
          <a:endParaRPr lang="el-GR" dirty="0"/>
        </a:p>
      </dgm:t>
    </dgm:pt>
    <dgm:pt modelId="{841B2A04-DE44-43A5-BAC2-5E56AD8E571F}" type="parTrans" cxnId="{6F369EDE-9711-44B0-930B-F9372B4AD67E}">
      <dgm:prSet/>
      <dgm:spPr/>
      <dgm:t>
        <a:bodyPr/>
        <a:lstStyle/>
        <a:p>
          <a:endParaRPr lang="el-GR"/>
        </a:p>
      </dgm:t>
    </dgm:pt>
    <dgm:pt modelId="{03600988-DF5E-408F-ABFA-C2A3330E91EC}" type="sibTrans" cxnId="{6F369EDE-9711-44B0-930B-F9372B4AD67E}">
      <dgm:prSet/>
      <dgm:spPr/>
      <dgm:t>
        <a:bodyPr/>
        <a:lstStyle/>
        <a:p>
          <a:endParaRPr lang="el-GR"/>
        </a:p>
      </dgm:t>
    </dgm:pt>
    <dgm:pt modelId="{690FE455-6331-4039-BE81-CDA96DCBBB25}">
      <dgm:prSet phldrT="[Κείμενο]"/>
      <dgm:spPr/>
      <dgm:t>
        <a:bodyPr/>
        <a:lstStyle/>
        <a:p>
          <a:r>
            <a:rPr lang="el-GR" dirty="0" smtClean="0"/>
            <a:t>Είναι υπεύθυνη για τη σταθερότητα των γαλαξιών</a:t>
          </a:r>
          <a:endParaRPr lang="el-GR" dirty="0"/>
        </a:p>
      </dgm:t>
    </dgm:pt>
    <dgm:pt modelId="{E5908667-7E55-4D3C-83A2-FB43CA10BBFE}" type="parTrans" cxnId="{51CB1A41-F796-4898-A1DA-238C3E1DB2F5}">
      <dgm:prSet/>
      <dgm:spPr/>
      <dgm:t>
        <a:bodyPr/>
        <a:lstStyle/>
        <a:p>
          <a:endParaRPr lang="el-GR"/>
        </a:p>
      </dgm:t>
    </dgm:pt>
    <dgm:pt modelId="{630E99EA-F27B-4757-8508-9708F4E0AD03}" type="sibTrans" cxnId="{51CB1A41-F796-4898-A1DA-238C3E1DB2F5}">
      <dgm:prSet/>
      <dgm:spPr/>
      <dgm:t>
        <a:bodyPr/>
        <a:lstStyle/>
        <a:p>
          <a:endParaRPr lang="el-GR"/>
        </a:p>
      </dgm:t>
    </dgm:pt>
    <dgm:pt modelId="{0767925C-4E9A-4646-BF20-69A1B21EC8F3}" type="pres">
      <dgm:prSet presAssocID="{8113FD64-F0BC-4BE9-BD3C-5D1CA0C05361}" presName="cycle" presStyleCnt="0">
        <dgm:presLayoutVars>
          <dgm:chMax val="1"/>
          <dgm:dir/>
          <dgm:animLvl val="ctr"/>
          <dgm:resizeHandles val="exact"/>
        </dgm:presLayoutVars>
      </dgm:prSet>
      <dgm:spPr/>
      <dgm:t>
        <a:bodyPr/>
        <a:lstStyle/>
        <a:p>
          <a:endParaRPr lang="el-GR"/>
        </a:p>
      </dgm:t>
    </dgm:pt>
    <dgm:pt modelId="{F5D9DC0D-8569-4754-B5A1-965E3955F90D}" type="pres">
      <dgm:prSet presAssocID="{2169C6E9-1BDF-48D5-A9C5-5BC028FF83DC}" presName="centerShape" presStyleLbl="node0" presStyleIdx="0" presStyleCnt="1"/>
      <dgm:spPr/>
      <dgm:t>
        <a:bodyPr/>
        <a:lstStyle/>
        <a:p>
          <a:endParaRPr lang="el-GR"/>
        </a:p>
      </dgm:t>
    </dgm:pt>
    <dgm:pt modelId="{AF420AA1-18DB-40BA-BE76-E8563E8096E7}" type="pres">
      <dgm:prSet presAssocID="{257485C4-FEAC-49D2-8E37-A9D30739773E}" presName="parTrans" presStyleLbl="bgSibTrans2D1" presStyleIdx="0" presStyleCnt="3"/>
      <dgm:spPr/>
      <dgm:t>
        <a:bodyPr/>
        <a:lstStyle/>
        <a:p>
          <a:endParaRPr lang="el-GR"/>
        </a:p>
      </dgm:t>
    </dgm:pt>
    <dgm:pt modelId="{96A5A41F-D466-4178-B3E3-3D7D8810FE92}" type="pres">
      <dgm:prSet presAssocID="{C94BA8C1-E1A0-400B-8F62-8DD8F1341A88}" presName="node" presStyleLbl="node1" presStyleIdx="0" presStyleCnt="3">
        <dgm:presLayoutVars>
          <dgm:bulletEnabled val="1"/>
        </dgm:presLayoutVars>
      </dgm:prSet>
      <dgm:spPr/>
      <dgm:t>
        <a:bodyPr/>
        <a:lstStyle/>
        <a:p>
          <a:endParaRPr lang="el-GR"/>
        </a:p>
      </dgm:t>
    </dgm:pt>
    <dgm:pt modelId="{07BE573A-1D24-425E-AE32-7E8916FF39DB}" type="pres">
      <dgm:prSet presAssocID="{841B2A04-DE44-43A5-BAC2-5E56AD8E571F}" presName="parTrans" presStyleLbl="bgSibTrans2D1" presStyleIdx="1" presStyleCnt="3"/>
      <dgm:spPr/>
      <dgm:t>
        <a:bodyPr/>
        <a:lstStyle/>
        <a:p>
          <a:endParaRPr lang="el-GR"/>
        </a:p>
      </dgm:t>
    </dgm:pt>
    <dgm:pt modelId="{2DDC31DD-91F2-462E-BE72-D2EFBF403B01}" type="pres">
      <dgm:prSet presAssocID="{239E35AE-318D-4958-AFFA-309CFD3C8BDF}" presName="node" presStyleLbl="node1" presStyleIdx="1" presStyleCnt="3">
        <dgm:presLayoutVars>
          <dgm:bulletEnabled val="1"/>
        </dgm:presLayoutVars>
      </dgm:prSet>
      <dgm:spPr/>
      <dgm:t>
        <a:bodyPr/>
        <a:lstStyle/>
        <a:p>
          <a:endParaRPr lang="el-GR"/>
        </a:p>
      </dgm:t>
    </dgm:pt>
    <dgm:pt modelId="{E014DEB9-F9BD-4565-9849-551562CCD7E2}" type="pres">
      <dgm:prSet presAssocID="{E5908667-7E55-4D3C-83A2-FB43CA10BBFE}" presName="parTrans" presStyleLbl="bgSibTrans2D1" presStyleIdx="2" presStyleCnt="3"/>
      <dgm:spPr/>
      <dgm:t>
        <a:bodyPr/>
        <a:lstStyle/>
        <a:p>
          <a:endParaRPr lang="el-GR"/>
        </a:p>
      </dgm:t>
    </dgm:pt>
    <dgm:pt modelId="{1C2F5474-666B-4501-8FDC-B7C01BB3F1F2}" type="pres">
      <dgm:prSet presAssocID="{690FE455-6331-4039-BE81-CDA96DCBBB25}" presName="node" presStyleLbl="node1" presStyleIdx="2" presStyleCnt="3">
        <dgm:presLayoutVars>
          <dgm:bulletEnabled val="1"/>
        </dgm:presLayoutVars>
      </dgm:prSet>
      <dgm:spPr/>
      <dgm:t>
        <a:bodyPr/>
        <a:lstStyle/>
        <a:p>
          <a:endParaRPr lang="el-GR"/>
        </a:p>
      </dgm:t>
    </dgm:pt>
  </dgm:ptLst>
  <dgm:cxnLst>
    <dgm:cxn modelId="{10225E6E-0463-4AF3-8974-889E1CC11D77}" type="presOf" srcId="{257485C4-FEAC-49D2-8E37-A9D30739773E}" destId="{AF420AA1-18DB-40BA-BE76-E8563E8096E7}" srcOrd="0" destOrd="0" presId="urn:microsoft.com/office/officeart/2005/8/layout/radial4"/>
    <dgm:cxn modelId="{24ABA39C-4070-4E91-A31C-F718DD2F5971}" type="presOf" srcId="{690FE455-6331-4039-BE81-CDA96DCBBB25}" destId="{1C2F5474-666B-4501-8FDC-B7C01BB3F1F2}" srcOrd="0" destOrd="0" presId="urn:microsoft.com/office/officeart/2005/8/layout/radial4"/>
    <dgm:cxn modelId="{AE428CE4-E1E0-4F7C-B60B-ECA7002DFCA9}" type="presOf" srcId="{239E35AE-318D-4958-AFFA-309CFD3C8BDF}" destId="{2DDC31DD-91F2-462E-BE72-D2EFBF403B01}" srcOrd="0" destOrd="0" presId="urn:microsoft.com/office/officeart/2005/8/layout/radial4"/>
    <dgm:cxn modelId="{C19DC8D3-1738-4CB7-A0C2-ECB20B879F2C}" srcId="{8113FD64-F0BC-4BE9-BD3C-5D1CA0C05361}" destId="{2169C6E9-1BDF-48D5-A9C5-5BC028FF83DC}" srcOrd="0" destOrd="0" parTransId="{BDEED2E1-9CE5-4DBF-9564-AEC87C3D2F7A}" sibTransId="{7EABCA1F-CC9E-4065-98BA-F502B9C79E42}"/>
    <dgm:cxn modelId="{CCD794C0-B021-407A-90A9-A7E1D12B6D23}" srcId="{2169C6E9-1BDF-48D5-A9C5-5BC028FF83DC}" destId="{C94BA8C1-E1A0-400B-8F62-8DD8F1341A88}" srcOrd="0" destOrd="0" parTransId="{257485C4-FEAC-49D2-8E37-A9D30739773E}" sibTransId="{C9CD7B0B-CD2C-4F78-BEF2-17E7463E2C35}"/>
    <dgm:cxn modelId="{C85C6141-35BD-4D62-99A2-036A1D4E269F}" type="presOf" srcId="{C94BA8C1-E1A0-400B-8F62-8DD8F1341A88}" destId="{96A5A41F-D466-4178-B3E3-3D7D8810FE92}" srcOrd="0" destOrd="0" presId="urn:microsoft.com/office/officeart/2005/8/layout/radial4"/>
    <dgm:cxn modelId="{4F99C672-F3C1-41ED-A5B1-B3CB04C76CBF}" type="presOf" srcId="{8113FD64-F0BC-4BE9-BD3C-5D1CA0C05361}" destId="{0767925C-4E9A-4646-BF20-69A1B21EC8F3}" srcOrd="0" destOrd="0" presId="urn:microsoft.com/office/officeart/2005/8/layout/radial4"/>
    <dgm:cxn modelId="{FAA845BE-5988-46A4-B44E-20EE44CBD07E}" type="presOf" srcId="{2169C6E9-1BDF-48D5-A9C5-5BC028FF83DC}" destId="{F5D9DC0D-8569-4754-B5A1-965E3955F90D}" srcOrd="0" destOrd="0" presId="urn:microsoft.com/office/officeart/2005/8/layout/radial4"/>
    <dgm:cxn modelId="{8586A1FF-5F00-4B68-B4D2-DF5CB3EB1DAE}" type="presOf" srcId="{841B2A04-DE44-43A5-BAC2-5E56AD8E571F}" destId="{07BE573A-1D24-425E-AE32-7E8916FF39DB}" srcOrd="0" destOrd="0" presId="urn:microsoft.com/office/officeart/2005/8/layout/radial4"/>
    <dgm:cxn modelId="{6F369EDE-9711-44B0-930B-F9372B4AD67E}" srcId="{2169C6E9-1BDF-48D5-A9C5-5BC028FF83DC}" destId="{239E35AE-318D-4958-AFFA-309CFD3C8BDF}" srcOrd="1" destOrd="0" parTransId="{841B2A04-DE44-43A5-BAC2-5E56AD8E571F}" sibTransId="{03600988-DF5E-408F-ABFA-C2A3330E91EC}"/>
    <dgm:cxn modelId="{4B1F5F31-CCAC-4C16-B358-D7689615180F}" type="presOf" srcId="{E5908667-7E55-4D3C-83A2-FB43CA10BBFE}" destId="{E014DEB9-F9BD-4565-9849-551562CCD7E2}" srcOrd="0" destOrd="0" presId="urn:microsoft.com/office/officeart/2005/8/layout/radial4"/>
    <dgm:cxn modelId="{51CB1A41-F796-4898-A1DA-238C3E1DB2F5}" srcId="{2169C6E9-1BDF-48D5-A9C5-5BC028FF83DC}" destId="{690FE455-6331-4039-BE81-CDA96DCBBB25}" srcOrd="2" destOrd="0" parTransId="{E5908667-7E55-4D3C-83A2-FB43CA10BBFE}" sibTransId="{630E99EA-F27B-4757-8508-9708F4E0AD03}"/>
    <dgm:cxn modelId="{510675D9-A883-431B-AA4E-F886FFB1D736}" type="presParOf" srcId="{0767925C-4E9A-4646-BF20-69A1B21EC8F3}" destId="{F5D9DC0D-8569-4754-B5A1-965E3955F90D}" srcOrd="0" destOrd="0" presId="urn:microsoft.com/office/officeart/2005/8/layout/radial4"/>
    <dgm:cxn modelId="{0413D9DB-CA57-41C7-AB2E-893F99775EE0}" type="presParOf" srcId="{0767925C-4E9A-4646-BF20-69A1B21EC8F3}" destId="{AF420AA1-18DB-40BA-BE76-E8563E8096E7}" srcOrd="1" destOrd="0" presId="urn:microsoft.com/office/officeart/2005/8/layout/radial4"/>
    <dgm:cxn modelId="{570B72FE-4666-4C2F-8DF9-7C9ED1A0F608}" type="presParOf" srcId="{0767925C-4E9A-4646-BF20-69A1B21EC8F3}" destId="{96A5A41F-D466-4178-B3E3-3D7D8810FE92}" srcOrd="2" destOrd="0" presId="urn:microsoft.com/office/officeart/2005/8/layout/radial4"/>
    <dgm:cxn modelId="{27577AC5-EE90-4747-BF20-1DCD3A005C56}" type="presParOf" srcId="{0767925C-4E9A-4646-BF20-69A1B21EC8F3}" destId="{07BE573A-1D24-425E-AE32-7E8916FF39DB}" srcOrd="3" destOrd="0" presId="urn:microsoft.com/office/officeart/2005/8/layout/radial4"/>
    <dgm:cxn modelId="{E3724F1D-684B-4284-A94D-471F1DAF4F99}" type="presParOf" srcId="{0767925C-4E9A-4646-BF20-69A1B21EC8F3}" destId="{2DDC31DD-91F2-462E-BE72-D2EFBF403B01}" srcOrd="4" destOrd="0" presId="urn:microsoft.com/office/officeart/2005/8/layout/radial4"/>
    <dgm:cxn modelId="{43FDD96F-3B90-49EE-8BC4-8F29500D02EC}" type="presParOf" srcId="{0767925C-4E9A-4646-BF20-69A1B21EC8F3}" destId="{E014DEB9-F9BD-4565-9849-551562CCD7E2}" srcOrd="5" destOrd="0" presId="urn:microsoft.com/office/officeart/2005/8/layout/radial4"/>
    <dgm:cxn modelId="{E395A1FC-E7E0-41AE-8179-7EB47F33466D}" type="presParOf" srcId="{0767925C-4E9A-4646-BF20-69A1B21EC8F3}" destId="{1C2F5474-666B-4501-8FDC-B7C01BB3F1F2}" srcOrd="6" destOrd="0" presId="urn:microsoft.com/office/officeart/2005/8/layout/radial4"/>
  </dgm:cxnLst>
  <dgm:bg/>
  <dgm:whole/>
</dgm:dataModel>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FB1C00-5D4E-4AF6-B973-9B902A2AB1E6}" type="datetimeFigureOut">
              <a:rPr lang="el-GR" smtClean="0"/>
              <a:pPr/>
              <a:t>24/4/2018</a:t>
            </a:fld>
            <a:endParaRPr lang="el-GR" dirty="0"/>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9748A2-6DA4-44C9-B55A-5B7C2E970C81}" type="slidenum">
              <a:rPr lang="el-GR" smtClean="0"/>
              <a:pPr/>
              <a:t>‹#›</a:t>
            </a:fld>
            <a:endParaRPr lang="el-G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6C9748A2-6DA4-44C9-B55A-5B7C2E970C81}" type="slidenum">
              <a:rPr lang="el-GR" smtClean="0"/>
              <a:pPr/>
              <a:t>1</a:t>
            </a:fld>
            <a:endParaRPr lang="el-G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6C9748A2-6DA4-44C9-B55A-5B7C2E970C81}" type="slidenum">
              <a:rPr lang="el-GR" smtClean="0"/>
              <a:pPr/>
              <a:t>5</a:t>
            </a:fld>
            <a:endParaRPr lang="el-G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9" name="8 - Ορθογώνιο"/>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 Τίτλος"/>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l-GR" smtClean="0"/>
              <a:t>Kλικ για επεξεργασία του τίτλου</a:t>
            </a:r>
            <a:endParaRPr kumimoji="0" lang="en-US"/>
          </a:p>
        </p:txBody>
      </p:sp>
      <p:sp>
        <p:nvSpPr>
          <p:cNvPr id="3" name="2 - Υπότιτλος"/>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l-GR" smtClean="0"/>
              <a:t>Κάντε κλικ για να επεξεργαστείτε τον υπότιτλο του υποδείγματος</a:t>
            </a:r>
            <a:endParaRPr kumimoji="0" lang="en-US"/>
          </a:p>
        </p:txBody>
      </p:sp>
      <p:sp>
        <p:nvSpPr>
          <p:cNvPr id="4" name="3 - Θέση ημερομηνίας"/>
          <p:cNvSpPr>
            <a:spLocks noGrp="1"/>
          </p:cNvSpPr>
          <p:nvPr>
            <p:ph type="dt" sz="half" idx="10"/>
          </p:nvPr>
        </p:nvSpPr>
        <p:spPr/>
        <p:txBody>
          <a:bodyPr/>
          <a:lstStyle/>
          <a:p>
            <a:fld id="{10430CB4-2222-4DE4-B486-8226712A756B}" type="datetime1">
              <a:rPr lang="el-GR" smtClean="0"/>
              <a:pPr/>
              <a:t>24/4/2018</a:t>
            </a:fld>
            <a:endParaRPr lang="el-GR" dirty="0"/>
          </a:p>
        </p:txBody>
      </p:sp>
      <p:sp>
        <p:nvSpPr>
          <p:cNvPr id="5" name="4 - Θέση υποσέλιδου"/>
          <p:cNvSpPr>
            <a:spLocks noGrp="1"/>
          </p:cNvSpPr>
          <p:nvPr>
            <p:ph type="ftr" sz="quarter" idx="11"/>
          </p:nvPr>
        </p:nvSpPr>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
        <p:nvSpPr>
          <p:cNvPr id="10" name="9 - Ορθογώνιο"/>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BD29C809-21A4-400B-B536-28EA790BAD80}" type="datetime1">
              <a:rPr lang="el-GR" smtClean="0"/>
              <a:pPr/>
              <a:t>24/4/2018</a:t>
            </a:fld>
            <a:endParaRPr lang="el-GR" dirty="0"/>
          </a:p>
        </p:txBody>
      </p:sp>
      <p:sp>
        <p:nvSpPr>
          <p:cNvPr id="5" name="4 - Θέση υποσέλιδου"/>
          <p:cNvSpPr>
            <a:spLocks noGrp="1"/>
          </p:cNvSpPr>
          <p:nvPr>
            <p:ph type="ftr" sz="quarter" idx="11"/>
          </p:nvPr>
        </p:nvSpPr>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9" name="8 - Ορθογώνιο"/>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7 - Ορθογώνιο"/>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 Κατακόρυφος τίτλος"/>
          <p:cNvSpPr>
            <a:spLocks noGrp="1"/>
          </p:cNvSpPr>
          <p:nvPr>
            <p:ph type="title" orient="vert"/>
          </p:nvPr>
        </p:nvSpPr>
        <p:spPr>
          <a:xfrm>
            <a:off x="6781800" y="274640"/>
            <a:ext cx="1905000" cy="5851525"/>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04800"/>
            <a:ext cx="6019800" cy="5851525"/>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ACFA4E83-9E6E-4D56-86F0-6334D7D2671F}" type="datetime1">
              <a:rPr lang="el-GR" smtClean="0"/>
              <a:pPr/>
              <a:t>24/4/2018</a:t>
            </a:fld>
            <a:endParaRPr lang="el-GR" dirty="0"/>
          </a:p>
        </p:txBody>
      </p:sp>
      <p:sp>
        <p:nvSpPr>
          <p:cNvPr id="5" name="4 - Θέση υποσέλιδου"/>
          <p:cNvSpPr>
            <a:spLocks noGrp="1"/>
          </p:cNvSpPr>
          <p:nvPr>
            <p:ph type="ftr" sz="quarter" idx="11"/>
          </p:nvPr>
        </p:nvSpPr>
        <p:spPr>
          <a:xfrm>
            <a:off x="2640597" y="6377459"/>
            <a:ext cx="3836404" cy="365125"/>
          </a:xfrm>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55448"/>
            <a:ext cx="8229600" cy="1252728"/>
          </a:xfrm>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7498ED5D-F9E6-4D64-9630-37B4C3EB256B}" type="datetime1">
              <a:rPr lang="el-GR" smtClean="0"/>
              <a:pPr/>
              <a:t>24/4/2018</a:t>
            </a:fld>
            <a:endParaRPr lang="el-GR" dirty="0"/>
          </a:p>
        </p:txBody>
      </p:sp>
      <p:sp>
        <p:nvSpPr>
          <p:cNvPr id="5" name="4 - Θέση υποσέλιδου"/>
          <p:cNvSpPr>
            <a:spLocks noGrp="1"/>
          </p:cNvSpPr>
          <p:nvPr>
            <p:ph type="ftr" sz="quarter" idx="11"/>
          </p:nvPr>
        </p:nvSpPr>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9" name="8 - Ορθογώνιο"/>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11 - Ορθογώνιο"/>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 Τίτλος"/>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B69954E1-9170-4F5C-BE15-6F9B267C5ED4}" type="datetime1">
              <a:rPr lang="el-GR" smtClean="0"/>
              <a:pPr/>
              <a:t>24/4/2018</a:t>
            </a:fld>
            <a:endParaRPr lang="el-GR" dirty="0"/>
          </a:p>
        </p:txBody>
      </p:sp>
      <p:sp>
        <p:nvSpPr>
          <p:cNvPr id="5" name="4 - Θέση υποσέλιδου"/>
          <p:cNvSpPr>
            <a:spLocks noGrp="1"/>
          </p:cNvSpPr>
          <p:nvPr>
            <p:ph type="ftr" sz="quarter" idx="11"/>
          </p:nvPr>
        </p:nvSpPr>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7BF1B68E-EB11-4E62-9717-6A66289935A5}" type="datetime1">
              <a:rPr lang="el-GR" smtClean="0"/>
              <a:pPr/>
              <a:t>24/4/2018</a:t>
            </a:fld>
            <a:endParaRPr lang="el-GR" dirty="0"/>
          </a:p>
        </p:txBody>
      </p:sp>
      <p:sp>
        <p:nvSpPr>
          <p:cNvPr id="6" name="5 - Θέση υποσέλιδου"/>
          <p:cNvSpPr>
            <a:spLocks noGrp="1"/>
          </p:cNvSpPr>
          <p:nvPr>
            <p:ph type="ftr" sz="quarter" idx="11"/>
          </p:nvPr>
        </p:nvSpPr>
        <p:spPr/>
        <p:txBody>
          <a:bodyPr/>
          <a:lstStyle/>
          <a:p>
            <a:r>
              <a:rPr lang="el-GR" dirty="0" smtClean="0"/>
              <a:t> Η βαρύτητα     </a:t>
            </a:r>
            <a:endParaRPr lang="el-GR" dirty="0"/>
          </a:p>
        </p:txBody>
      </p:sp>
      <p:sp>
        <p:nvSpPr>
          <p:cNvPr id="7" name="6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κειμένου"/>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89DA0E36-434E-4257-B8AF-7B06C2FD27AF}" type="datetime1">
              <a:rPr lang="el-GR" smtClean="0"/>
              <a:pPr/>
              <a:t>24/4/2018</a:t>
            </a:fld>
            <a:endParaRPr lang="el-GR" dirty="0"/>
          </a:p>
        </p:txBody>
      </p:sp>
      <p:sp>
        <p:nvSpPr>
          <p:cNvPr id="8" name="7 - Θέση υποσέλιδου"/>
          <p:cNvSpPr>
            <a:spLocks noGrp="1"/>
          </p:cNvSpPr>
          <p:nvPr>
            <p:ph type="ftr" sz="quarter" idx="11"/>
          </p:nvPr>
        </p:nvSpPr>
        <p:spPr/>
        <p:txBody>
          <a:bodyPr/>
          <a:lstStyle/>
          <a:p>
            <a:r>
              <a:rPr lang="el-GR" dirty="0" smtClean="0"/>
              <a:t> Η βαρύτητα     </a:t>
            </a:r>
            <a:endParaRPr lang="el-GR" dirty="0"/>
          </a:p>
        </p:txBody>
      </p:sp>
      <p:sp>
        <p:nvSpPr>
          <p:cNvPr id="9" name="8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95C142AF-6397-4BB0-ACE4-0C888DA5DEC2}" type="datetime1">
              <a:rPr lang="el-GR" smtClean="0"/>
              <a:pPr/>
              <a:t>24/4/2018</a:t>
            </a:fld>
            <a:endParaRPr lang="el-GR" dirty="0"/>
          </a:p>
        </p:txBody>
      </p:sp>
      <p:sp>
        <p:nvSpPr>
          <p:cNvPr id="4" name="3 - Θέση υποσέλιδου"/>
          <p:cNvSpPr>
            <a:spLocks noGrp="1"/>
          </p:cNvSpPr>
          <p:nvPr>
            <p:ph type="ftr" sz="quarter" idx="11"/>
          </p:nvPr>
        </p:nvSpPr>
        <p:spPr/>
        <p:txBody>
          <a:bodyPr/>
          <a:lstStyle/>
          <a:p>
            <a:r>
              <a:rPr lang="el-GR" dirty="0" smtClean="0"/>
              <a:t> Η βαρύτητα     </a:t>
            </a:r>
            <a:endParaRPr lang="el-GR" dirty="0"/>
          </a:p>
        </p:txBody>
      </p:sp>
      <p:sp>
        <p:nvSpPr>
          <p:cNvPr id="5" name="4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376837E2-E289-400C-91B9-2212ADF95024}" type="datetime1">
              <a:rPr lang="el-GR" smtClean="0"/>
              <a:pPr/>
              <a:t>24/4/2018</a:t>
            </a:fld>
            <a:endParaRPr lang="el-GR" dirty="0"/>
          </a:p>
        </p:txBody>
      </p:sp>
      <p:sp>
        <p:nvSpPr>
          <p:cNvPr id="3" name="2 - Θέση υποσέλιδου"/>
          <p:cNvSpPr>
            <a:spLocks noGrp="1"/>
          </p:cNvSpPr>
          <p:nvPr>
            <p:ph type="ftr" sz="quarter" idx="11"/>
          </p:nvPr>
        </p:nvSpPr>
        <p:spPr/>
        <p:txBody>
          <a:bodyPr/>
          <a:lstStyle/>
          <a:p>
            <a:r>
              <a:rPr lang="el-GR" dirty="0" smtClean="0"/>
              <a:t> Η βαρύτητα     </a:t>
            </a:r>
            <a:endParaRPr lang="el-GR" dirty="0"/>
          </a:p>
        </p:txBody>
      </p:sp>
      <p:sp>
        <p:nvSpPr>
          <p:cNvPr id="4" name="3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κειμένου"/>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3D250447-9E4C-4D89-919F-7A3D95C2D2E1}" type="datetime1">
              <a:rPr lang="el-GR" smtClean="0"/>
              <a:pPr/>
              <a:t>24/4/2018</a:t>
            </a:fld>
            <a:endParaRPr lang="el-GR" dirty="0"/>
          </a:p>
        </p:txBody>
      </p:sp>
      <p:sp>
        <p:nvSpPr>
          <p:cNvPr id="6" name="5 - Θέση υποσέλιδου"/>
          <p:cNvSpPr>
            <a:spLocks noGrp="1"/>
          </p:cNvSpPr>
          <p:nvPr>
            <p:ph type="ftr" sz="quarter" idx="11"/>
          </p:nvPr>
        </p:nvSpPr>
        <p:spPr/>
        <p:txBody>
          <a:bodyPr/>
          <a:lstStyle/>
          <a:p>
            <a:r>
              <a:rPr lang="el-GR" dirty="0" smtClean="0"/>
              <a:t> Η βαρύτητα     </a:t>
            </a:r>
            <a:endParaRPr lang="el-GR" dirty="0"/>
          </a:p>
        </p:txBody>
      </p:sp>
      <p:sp>
        <p:nvSpPr>
          <p:cNvPr id="7" name="6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
        <p:nvSpPr>
          <p:cNvPr id="12" name="11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8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l-GR" dirty="0"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164592" y="1170432"/>
            <a:ext cx="2523744" cy="201168"/>
          </a:xfrm>
        </p:spPr>
        <p:txBody>
          <a:bodyPr/>
          <a:lstStyle/>
          <a:p>
            <a:fld id="{E04FC963-9DA7-4128-8249-EFFE46B18297}" type="datetime1">
              <a:rPr lang="el-GR" smtClean="0"/>
              <a:pPr/>
              <a:t>24/4/2018</a:t>
            </a:fld>
            <a:endParaRPr lang="el-GR" dirty="0"/>
          </a:p>
        </p:txBody>
      </p:sp>
      <p:sp>
        <p:nvSpPr>
          <p:cNvPr id="11" name="10 - Ορθογώνιο"/>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8 - Ορθογώνιο"/>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5 - Θέση υποσέλιδου"/>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l-GR" dirty="0" smtClean="0"/>
              <a:t> Η βαρύτητα     </a:t>
            </a:r>
            <a:endParaRPr lang="el-GR" dirty="0"/>
          </a:p>
        </p:txBody>
      </p:sp>
      <p:sp>
        <p:nvSpPr>
          <p:cNvPr id="7" name="6 - Θέση αριθμού διαφάνειας"/>
          <p:cNvSpPr>
            <a:spLocks noGrp="1"/>
          </p:cNvSpPr>
          <p:nvPr>
            <p:ph type="sldNum" sz="quarter" idx="12"/>
          </p:nvPr>
        </p:nvSpPr>
        <p:spPr>
          <a:xfrm>
            <a:off x="8339328" y="1170432"/>
            <a:ext cx="733864" cy="201168"/>
          </a:xfrm>
        </p:spPr>
        <p:txBody>
          <a:bodyPr/>
          <a:lstStyle/>
          <a:p>
            <a:fld id="{D2EDB869-6597-4F0E-92A2-517D07865BD5}" type="slidenum">
              <a:rPr lang="el-GR" smtClean="0"/>
              <a:pPr/>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9 - Ορθογώνιο"/>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6 - Ορθογώνιο"/>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 Θέση τίτλου"/>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4" name="3 - Θέση ημερομηνίας"/>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2B44AAB-379C-45D9-87E5-DDCD1BE4106F}" type="datetime1">
              <a:rPr lang="el-GR" smtClean="0"/>
              <a:pPr/>
              <a:t>24/4/2018</a:t>
            </a:fld>
            <a:endParaRPr lang="el-GR" dirty="0"/>
          </a:p>
        </p:txBody>
      </p:sp>
      <p:sp>
        <p:nvSpPr>
          <p:cNvPr id="5" name="4 - Θέση υποσέλιδου"/>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l-GR" dirty="0" smtClean="0"/>
              <a:t> Η βαρύτητα     </a:t>
            </a:r>
            <a:endParaRPr lang="el-GR" dirty="0"/>
          </a:p>
        </p:txBody>
      </p:sp>
      <p:sp>
        <p:nvSpPr>
          <p:cNvPr id="6" name="5 - Θέση αριθμού διαφάνειας"/>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D2EDB869-6597-4F0E-92A2-517D07865BD5}" type="slidenum">
              <a:rPr lang="el-GR" smtClean="0"/>
              <a:pPr/>
              <a:t>‹#›</a:t>
            </a:fld>
            <a:endParaRPr lang="el-GR"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42910" y="0"/>
            <a:ext cx="5857916" cy="1643050"/>
          </a:xfrm>
          <a:solidFill>
            <a:schemeClr val="bg1"/>
          </a:solidFill>
          <a:ln>
            <a:noFill/>
          </a:ln>
        </p:spPr>
        <p:txBody>
          <a:bodyPr>
            <a:normAutofit/>
            <a:scene3d>
              <a:camera prst="orthographicFront"/>
              <a:lightRig rig="balanced" dir="t">
                <a:rot lat="0" lon="0" rev="2100000"/>
              </a:lightRig>
            </a:scene3d>
            <a:sp3d extrusionH="57150" prstMaterial="metal">
              <a:bevelT w="38100" h="25400"/>
              <a:contourClr>
                <a:schemeClr val="bg2"/>
              </a:contourClr>
            </a:sp3d>
          </a:bodyPr>
          <a:lstStyle/>
          <a:p>
            <a:r>
              <a:rPr lang="el-GR" sz="1800" b="0" i="1" dirty="0" smtClean="0">
                <a:ln w="50800"/>
                <a:solidFill>
                  <a:schemeClr val="tx1"/>
                </a:solidFill>
              </a:rPr>
              <a:t>Παιδαγωγικό Τμήμα Δημοτικής Εκπαίδευσης</a:t>
            </a:r>
            <a:endParaRPr lang="el-GR" sz="1800" b="0" i="1" dirty="0">
              <a:ln w="50800"/>
              <a:solidFill>
                <a:schemeClr val="tx1"/>
              </a:solidFill>
            </a:endParaRPr>
          </a:p>
        </p:txBody>
      </p:sp>
      <p:sp>
        <p:nvSpPr>
          <p:cNvPr id="10" name="9 - Υπότιτλος"/>
          <p:cNvSpPr>
            <a:spLocks noGrp="1"/>
          </p:cNvSpPr>
          <p:nvPr>
            <p:ph type="subTitle" idx="1"/>
          </p:nvPr>
        </p:nvSpPr>
        <p:spPr>
          <a:xfrm>
            <a:off x="1000100" y="428604"/>
            <a:ext cx="8143900" cy="3714776"/>
          </a:xfrm>
        </p:spPr>
        <p:txBody>
          <a:bodyPr>
            <a:normAutofit/>
          </a:bodyPr>
          <a:lstStyle/>
          <a:p>
            <a:r>
              <a:rPr lang="el-GR" sz="2800" dirty="0" smtClean="0"/>
              <a:t>                               </a:t>
            </a:r>
            <a:r>
              <a:rPr lang="el-GR" sz="3600" b="1" dirty="0" smtClean="0"/>
              <a:t>Η ΒΑΡΥΤΗΤΑ</a:t>
            </a:r>
            <a:r>
              <a:rPr lang="el-GR" sz="3600" b="1" i="1" dirty="0" smtClean="0"/>
              <a:t> </a:t>
            </a:r>
            <a:endParaRPr lang="el-GR" sz="2800" b="1" i="1" dirty="0" smtClean="0"/>
          </a:p>
          <a:p>
            <a:endParaRPr lang="el-GR" sz="2800" i="1" dirty="0" smtClean="0"/>
          </a:p>
          <a:p>
            <a:r>
              <a:rPr lang="el-GR" sz="2800" i="1" dirty="0" smtClean="0"/>
              <a:t>               </a:t>
            </a:r>
            <a:r>
              <a:rPr lang="el-GR" sz="3200" b="1" dirty="0" smtClean="0"/>
              <a:t>ΛΑΓΟΥΒΑΡΔΟΥ ΜΑΓΔΑΛΗΝΗ</a:t>
            </a:r>
            <a:endParaRPr lang="el-GR" sz="2800" b="1" dirty="0" smtClean="0"/>
          </a:p>
          <a:p>
            <a:endParaRPr lang="el-GR" sz="2800" dirty="0" smtClean="0"/>
          </a:p>
          <a:p>
            <a:endParaRPr lang="el-GR" sz="2400" dirty="0" smtClean="0"/>
          </a:p>
          <a:p>
            <a:endParaRPr lang="el-GR" sz="2400" dirty="0" smtClean="0"/>
          </a:p>
          <a:p>
            <a:endParaRPr lang="el-GR" sz="2400" dirty="0"/>
          </a:p>
        </p:txBody>
      </p:sp>
      <p:sp>
        <p:nvSpPr>
          <p:cNvPr id="5" name="4 - Θέση υποσέλιδου"/>
          <p:cNvSpPr>
            <a:spLocks noGrp="1"/>
          </p:cNvSpPr>
          <p:nvPr>
            <p:ph type="ftr" sz="quarter" idx="11"/>
          </p:nvPr>
        </p:nvSpPr>
        <p:spPr>
          <a:xfrm>
            <a:off x="1928794" y="6356350"/>
            <a:ext cx="4929222" cy="365125"/>
          </a:xfrm>
        </p:spPr>
        <p:txBody>
          <a:bodyPr/>
          <a:lstStyle/>
          <a:p>
            <a:r>
              <a:rPr lang="el-GR" sz="1600" dirty="0" smtClean="0"/>
              <a:t> Η βαρύτητα     </a:t>
            </a:r>
            <a:endParaRPr lang="el-GR" sz="1400" dirty="0"/>
          </a:p>
        </p:txBody>
      </p:sp>
      <p:sp>
        <p:nvSpPr>
          <p:cNvPr id="11" name="10 - Θέση αριθμού διαφάνειας"/>
          <p:cNvSpPr>
            <a:spLocks noGrp="1"/>
          </p:cNvSpPr>
          <p:nvPr>
            <p:ph type="sldNum" sz="quarter" idx="12"/>
          </p:nvPr>
        </p:nvSpPr>
        <p:spPr>
          <a:xfrm>
            <a:off x="7715272" y="6072206"/>
            <a:ext cx="857256" cy="785794"/>
          </a:xfrm>
        </p:spPr>
        <p:txBody>
          <a:bodyPr/>
          <a:lstStyle/>
          <a:p>
            <a:r>
              <a:rPr lang="el-GR" sz="3200" dirty="0" smtClean="0"/>
              <a:t>        </a:t>
            </a:r>
          </a:p>
          <a:p>
            <a:endParaRPr lang="el-GR" sz="3200" dirty="0" smtClean="0"/>
          </a:p>
          <a:p>
            <a:endParaRPr lang="el-GR" sz="3200" dirty="0" smtClean="0"/>
          </a:p>
          <a:p>
            <a:endParaRPr lang="el-GR" sz="3200" dirty="0" smtClean="0"/>
          </a:p>
          <a:p>
            <a:endParaRPr lang="el-GR" sz="3200" dirty="0" smtClean="0"/>
          </a:p>
          <a:p>
            <a:r>
              <a:rPr lang="el-GR" sz="3200" dirty="0" smtClean="0"/>
              <a:t>  </a:t>
            </a:r>
            <a:r>
              <a:rPr lang="el-GR" sz="2000" dirty="0" smtClean="0"/>
              <a:t> 1</a:t>
            </a:r>
            <a:endParaRPr lang="el-GR" sz="3200" dirty="0"/>
          </a:p>
        </p:txBody>
      </p:sp>
      <p:pic>
        <p:nvPicPr>
          <p:cNvPr id="6" name="5 - Εικόνα" descr="ΝΕΥΤΩΝΑΣ(1).jpg"/>
          <p:cNvPicPr>
            <a:picLocks noChangeAspect="1"/>
          </p:cNvPicPr>
          <p:nvPr/>
        </p:nvPicPr>
        <p:blipFill>
          <a:blip r:embed="rId3"/>
          <a:stretch>
            <a:fillRect/>
          </a:stretch>
        </p:blipFill>
        <p:spPr>
          <a:xfrm>
            <a:off x="0" y="5500702"/>
            <a:ext cx="1500166" cy="1357298"/>
          </a:xfrm>
          <a:prstGeom prst="rect">
            <a:avLst/>
          </a:prstGeom>
        </p:spPr>
      </p:pic>
      <p:pic>
        <p:nvPicPr>
          <p:cNvPr id="8" name="Picture 4" descr="ÎÏÎ¿ÏÎ­Î»ÎµÏÎ¼Î± ÎµÎ¹ÎºÏÎ½Î±Ï Î³Î¹Î± ÏÎ±Î½ÎµÏÎ¹ÏÏÎ®Î¼Î¹Î¿ Î´ÏÏÎ¹ÎºÎ®Ï Î¼Î±ÎºÎµÎ´Î¿Î½Î¯Î±Ï"/>
          <p:cNvPicPr>
            <a:picLocks noChangeAspect="1" noChangeArrowheads="1"/>
          </p:cNvPicPr>
          <p:nvPr/>
        </p:nvPicPr>
        <p:blipFill>
          <a:blip r:embed="rId4" cstate="print"/>
          <a:srcRect/>
          <a:stretch>
            <a:fillRect/>
          </a:stretch>
        </p:blipFill>
        <p:spPr bwMode="auto">
          <a:xfrm>
            <a:off x="0" y="0"/>
            <a:ext cx="642910" cy="78579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14404"/>
            <a:ext cx="8229600" cy="2286016"/>
          </a:xfrm>
        </p:spPr>
        <p:txBody>
          <a:bodyPr>
            <a:normAutofit/>
          </a:bodyPr>
          <a:lstStyle/>
          <a:p>
            <a:r>
              <a:rPr lang="el-GR" dirty="0" smtClean="0"/>
              <a:t>  </a:t>
            </a:r>
            <a:r>
              <a:rPr lang="el-GR" sz="18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Τμήμα Δημοτικής Εκπαίδευσης </a:t>
            </a:r>
            <a:r>
              <a:rPr lang="el-GR" sz="20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Η ΒΑΡΥΤΗΤΑ</a:t>
            </a:r>
            <a:endParaRPr lang="el-GR" dirty="0"/>
          </a:p>
        </p:txBody>
      </p:sp>
      <p:sp>
        <p:nvSpPr>
          <p:cNvPr id="3" name="2 - Θέση περιεχομένου"/>
          <p:cNvSpPr>
            <a:spLocks noGrp="1"/>
          </p:cNvSpPr>
          <p:nvPr>
            <p:ph idx="1"/>
          </p:nvPr>
        </p:nvSpPr>
        <p:spPr>
          <a:xfrm>
            <a:off x="714348" y="1571612"/>
            <a:ext cx="8229600" cy="4572032"/>
          </a:xfrm>
        </p:spPr>
        <p:txBody>
          <a:bodyPr>
            <a:normAutofit fontScale="62500" lnSpcReduction="20000"/>
          </a:bodyPr>
          <a:lstStyle/>
          <a:p>
            <a:r>
              <a:rPr lang="el-GR" dirty="0" smtClean="0"/>
              <a:t>Στη φυσική, </a:t>
            </a:r>
            <a:r>
              <a:rPr lang="el-GR" b="1" dirty="0" smtClean="0"/>
              <a:t>βαρύτητα</a:t>
            </a:r>
            <a:r>
              <a:rPr lang="el-GR" dirty="0" smtClean="0"/>
              <a:t> ονομάζεται η ιδιότητα των υλικών σωμάτων να έλκουν και να έλκονται αμοιβαία με άλλα υλικά σώματα. Τα ελκυόμενα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i="1" dirty="0" smtClean="0"/>
              <a:t>μάζα του σώματος</a:t>
            </a:r>
            <a:r>
              <a:rPr lang="el-GR" dirty="0" smtClean="0"/>
              <a:t>. Η δύναμη έλξης, που ονομάζεται </a:t>
            </a:r>
            <a:r>
              <a:rPr lang="el-GR" b="1" dirty="0" smtClean="0"/>
              <a:t>βάρος</a:t>
            </a:r>
            <a:r>
              <a:rPr lang="el-GR" dirty="0" smtClean="0"/>
              <a:t>, είναι μεγαλύτερη όταν τα σώματα είναι πλησιέστερα ή όταν έχουν μεγαλύτερη μάζα. </a:t>
            </a:r>
          </a:p>
          <a:p>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endParaRPr lang="el-GR" dirty="0"/>
          </a:p>
        </p:txBody>
      </p:sp>
      <p:sp>
        <p:nvSpPr>
          <p:cNvPr id="4" name="3 - Θέση υποσέλιδου"/>
          <p:cNvSpPr>
            <a:spLocks noGrp="1"/>
          </p:cNvSpPr>
          <p:nvPr>
            <p:ph type="ftr" sz="quarter" idx="11"/>
          </p:nvPr>
        </p:nvSpPr>
        <p:spPr/>
        <p:txBody>
          <a:bodyPr/>
          <a:lstStyle/>
          <a:p>
            <a:r>
              <a:rPr lang="el-GR" smtClean="0"/>
              <a:t> Η βαρύτητα     </a:t>
            </a:r>
            <a:endParaRPr lang="el-GR" dirty="0"/>
          </a:p>
        </p:txBody>
      </p:sp>
      <p:sp>
        <p:nvSpPr>
          <p:cNvPr id="5" name="4 - Θέση αριθμού διαφάνειας"/>
          <p:cNvSpPr>
            <a:spLocks noGrp="1"/>
          </p:cNvSpPr>
          <p:nvPr>
            <p:ph type="sldNum" sz="quarter" idx="12"/>
          </p:nvPr>
        </p:nvSpPr>
        <p:spPr/>
        <p:txBody>
          <a:bodyPr/>
          <a:lstStyle/>
          <a:p>
            <a:fld id="{D2EDB869-6597-4F0E-92A2-517D07865BD5}" type="slidenum">
              <a:rPr lang="el-GR" smtClean="0"/>
              <a:pPr/>
              <a:t>2</a:t>
            </a:fld>
            <a:endParaRPr lang="el-GR" dirty="0"/>
          </a:p>
        </p:txBody>
      </p:sp>
      <p:pic>
        <p:nvPicPr>
          <p:cNvPr id="9" name="Picture 4" descr="ÎÏÎ¿ÏÎ­Î»ÎµÏÎ¼Î± ÎµÎ¹ÎºÏÎ½Î±Ï Î³Î¹Î± ÏÎ±Î½ÎµÏÎ¹ÏÏÎ®Î¼Î¹Î¿ Î´ÏÏÎ¹ÎºÎ®Ï Î¼Î±ÎºÎµÎ´Î¿Î½Î¯Î±Ï"/>
          <p:cNvPicPr>
            <a:picLocks noChangeAspect="1" noChangeArrowheads="1"/>
          </p:cNvPicPr>
          <p:nvPr/>
        </p:nvPicPr>
        <p:blipFill>
          <a:blip r:embed="rId2" cstate="print"/>
          <a:srcRect/>
          <a:stretch>
            <a:fillRect/>
          </a:stretch>
        </p:blipFill>
        <p:spPr bwMode="auto">
          <a:xfrm>
            <a:off x="0" y="0"/>
            <a:ext cx="714348" cy="785794"/>
          </a:xfrm>
          <a:prstGeom prst="rect">
            <a:avLst/>
          </a:prstGeom>
          <a:noFill/>
        </p:spPr>
      </p:pic>
      <p:pic>
        <p:nvPicPr>
          <p:cNvPr id="10" name="9 - Εικόνα" descr="ΝΕΥΤΩΝΑΣ(1).jpg"/>
          <p:cNvPicPr>
            <a:picLocks noChangeAspect="1"/>
          </p:cNvPicPr>
          <p:nvPr/>
        </p:nvPicPr>
        <p:blipFill>
          <a:blip r:embed="rId3"/>
          <a:stretch>
            <a:fillRect/>
          </a:stretch>
        </p:blipFill>
        <p:spPr>
          <a:xfrm>
            <a:off x="0" y="5643578"/>
            <a:ext cx="1285852" cy="121442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l-GR" sz="1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Τμήμα  Δημοτικής  Εκπαίδευσης</a:t>
            </a:r>
            <a: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b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Ποιος  ανακάλυψε την βαρύτητα</a:t>
            </a:r>
            <a:r>
              <a:rPr lang="en-US"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l-GR" sz="3600"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 Θέση περιεχομένου"/>
          <p:cNvSpPr>
            <a:spLocks noGrp="1"/>
          </p:cNvSpPr>
          <p:nvPr>
            <p:ph idx="1"/>
          </p:nvPr>
        </p:nvSpPr>
        <p:spPr>
          <a:xfrm>
            <a:off x="142844" y="1500174"/>
            <a:ext cx="9001156" cy="5143535"/>
          </a:xfrm>
        </p:spPr>
        <p:txBody>
          <a:bodyPr>
            <a:noAutofit/>
          </a:bodyPr>
          <a:lstStyle/>
          <a:p>
            <a:pPr>
              <a:buNone/>
            </a:pPr>
            <a:r>
              <a:rPr lang="en-US" sz="1400" dirty="0" smtClean="0"/>
              <a:t>        </a:t>
            </a:r>
            <a:r>
              <a:rPr lang="el-GR" sz="2000" dirty="0" smtClean="0"/>
              <a:t>Το </a:t>
            </a:r>
            <a:r>
              <a:rPr lang="el-GR" sz="2000" dirty="0"/>
              <a:t>1666, λέει ο θρύλος, ένας  23-χρονος καθόταν στον κήπο του σπιτιού του στο </a:t>
            </a:r>
            <a:r>
              <a:rPr lang="el-GR" sz="2000" dirty="0" err="1" smtClean="0"/>
              <a:t>Woolsthorpe</a:t>
            </a:r>
            <a:r>
              <a:rPr lang="en-US" sz="2000" dirty="0" smtClean="0"/>
              <a:t>  </a:t>
            </a:r>
            <a:r>
              <a:rPr lang="el-GR" sz="2000" dirty="0" smtClean="0"/>
              <a:t>της </a:t>
            </a:r>
            <a:r>
              <a:rPr lang="el-GR" sz="2000" dirty="0"/>
              <a:t>Αγγλίας και ατενίζοντας πάνω στο φεγγάρι, είδε ένα μήλο να πέφτει από ένα δέντρο στο έδαφος. Θα μπορούσε να υπάρχει μια παγκόσμια δύναμη που θα μπορούσε να εξηγήσει την κίνηση και του μήλου και του φεγγαριού; αναρωτήθηκε.</a:t>
            </a:r>
          </a:p>
          <a:p>
            <a:pPr>
              <a:buNone/>
            </a:pPr>
            <a:r>
              <a:rPr lang="en-US" sz="2000" dirty="0" smtClean="0"/>
              <a:t>      </a:t>
            </a:r>
            <a:r>
              <a:rPr lang="el-GR" sz="2000" dirty="0" smtClean="0"/>
              <a:t>Ο </a:t>
            </a:r>
            <a:r>
              <a:rPr lang="el-GR" sz="2000" dirty="0"/>
              <a:t>νεαρός, βέβαια, ήταν ο Ισαάκ Νεύτωνα, και η καθολική δύναμη για την οποία αναρωτήθηκε ήταν η βαρύτητα. Δύο χιλιάδες χρόνια πριν γεννηθεί ο Νεύτωνας, οι  Έλληνες φιλόσοφοι πίστευαν ότι τα «γήινα» αντικείμενα έλκονται προς την φυσική θέση τους, τη Γη. Η ιδέα του Νεύτωνα για τη βαρύτητα έφθασε πέρα από τον πλανήτη μας, ενοποιώντας τους νόμους που διέπουν τη Γη και τον ουρανό για πρώτη φορά</a:t>
            </a:r>
            <a:r>
              <a:rPr lang="el-GR" sz="2000" dirty="0" smtClean="0"/>
              <a:t>.</a:t>
            </a:r>
            <a:endParaRPr lang="el-GR" sz="2000" dirty="0"/>
          </a:p>
        </p:txBody>
      </p:sp>
      <p:sp>
        <p:nvSpPr>
          <p:cNvPr id="4" name="3 - Θέση υποσέλιδου"/>
          <p:cNvSpPr>
            <a:spLocks noGrp="1"/>
          </p:cNvSpPr>
          <p:nvPr>
            <p:ph type="ftr" sz="quarter" idx="11"/>
          </p:nvPr>
        </p:nvSpPr>
        <p:spPr>
          <a:xfrm>
            <a:off x="1643042" y="6215082"/>
            <a:ext cx="5507719" cy="488634"/>
          </a:xfrm>
        </p:spPr>
        <p:txBody>
          <a:bodyPr/>
          <a:lstStyle/>
          <a:p>
            <a:r>
              <a:rPr lang="el-GR" dirty="0" smtClean="0"/>
              <a:t> </a:t>
            </a:r>
            <a:r>
              <a:rPr lang="el-GR" sz="1600" dirty="0" smtClean="0"/>
              <a:t>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z="1600" smtClean="0"/>
              <a:pPr/>
              <a:t>3</a:t>
            </a:fld>
            <a:endParaRPr lang="el-GR" sz="1600" dirty="0"/>
          </a:p>
        </p:txBody>
      </p:sp>
      <p:pic>
        <p:nvPicPr>
          <p:cNvPr id="5" name="4 - Εικόνα" descr="ΝΕΥΤΩΝΑΣ(1).jpg"/>
          <p:cNvPicPr>
            <a:picLocks noChangeAspect="1"/>
          </p:cNvPicPr>
          <p:nvPr/>
        </p:nvPicPr>
        <p:blipFill>
          <a:blip r:embed="rId2"/>
          <a:stretch>
            <a:fillRect/>
          </a:stretch>
        </p:blipFill>
        <p:spPr>
          <a:xfrm>
            <a:off x="0" y="5500702"/>
            <a:ext cx="1357290" cy="1357298"/>
          </a:xfrm>
          <a:prstGeom prst="rect">
            <a:avLst/>
          </a:prstGeom>
        </p:spPr>
      </p:pic>
      <p:pic>
        <p:nvPicPr>
          <p:cNvPr id="7" name="Picture 4" descr="ÎÏÎ¿ÏÎ­Î»ÎµÏÎ¼Î± ÎµÎ¹ÎºÏÎ½Î±Ï Î³Î¹Î± ÏÎ±Î½ÎµÏÎ¹ÏÏÎ®Î¼Î¹Î¿ Î´ÏÏÎ¹ÎºÎ®Ï Î¼Î±ÎºÎµÎ´Î¿Î½Î¯Î±Ï"/>
          <p:cNvPicPr>
            <a:picLocks noChangeAspect="1" noChangeArrowheads="1"/>
          </p:cNvPicPr>
          <p:nvPr/>
        </p:nvPicPr>
        <p:blipFill>
          <a:blip r:embed="rId3" cstate="print"/>
          <a:srcRect/>
          <a:stretch>
            <a:fillRect/>
          </a:stretch>
        </p:blipFill>
        <p:spPr bwMode="auto">
          <a:xfrm>
            <a:off x="0" y="0"/>
            <a:ext cx="714348" cy="785794"/>
          </a:xfrm>
          <a:prstGeom prst="rect">
            <a:avLst/>
          </a:prstGeom>
          <a:noFill/>
        </p:spPr>
      </p:pic>
      <p:sp>
        <p:nvSpPr>
          <p:cNvPr id="9" name="8 - Ορθογώνιο"/>
          <p:cNvSpPr/>
          <p:nvPr/>
        </p:nvSpPr>
        <p:spPr>
          <a:xfrm>
            <a:off x="1398588" y="-344775"/>
            <a:ext cx="2286000" cy="338554"/>
          </a:xfrm>
          <a:prstGeom prst="rect">
            <a:avLst/>
          </a:prstGeom>
        </p:spPr>
        <p:txBody>
          <a:bodyPr>
            <a:spAutoFit/>
          </a:bodyPr>
          <a:lstStyle/>
          <a:p>
            <a:r>
              <a:rPr lang="el-G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j-ea"/>
                <a:cs typeface="+mj-cs"/>
              </a:rPr>
              <a:t> </a:t>
            </a: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71472" y="0"/>
            <a:ext cx="8015286" cy="1428736"/>
          </a:xfrm>
        </p:spPr>
        <p:txBody>
          <a:bodyPr>
            <a:normAutofit fontScale="90000"/>
          </a:bodyPr>
          <a:lstStyle/>
          <a:p>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18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Τμήμα Δημοτικής Εκπαίδευσης</a:t>
            </a: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3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Πως  μας επηρεάζει η βαρύτητα </a:t>
            </a:r>
            <a:r>
              <a:rPr lang="en-US" sz="3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l-GR" sz="2000" b="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 Θέση περιεχομένου"/>
          <p:cNvGraphicFramePr>
            <a:graphicFrameLocks noGrp="1"/>
          </p:cNvGraphicFramePr>
          <p:nvPr>
            <p:ph idx="1"/>
          </p:nvPr>
        </p:nvGraphicFramePr>
        <p:xfrm>
          <a:off x="457200" y="1774825"/>
          <a:ext cx="8229600" cy="4625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 Θέση υποσέλιδου"/>
          <p:cNvSpPr>
            <a:spLocks noGrp="1"/>
          </p:cNvSpPr>
          <p:nvPr>
            <p:ph type="ftr" sz="quarter" idx="11"/>
          </p:nvPr>
        </p:nvSpPr>
        <p:spPr>
          <a:xfrm>
            <a:off x="2071670" y="6429396"/>
            <a:ext cx="5507719" cy="274320"/>
          </a:xfrm>
        </p:spPr>
        <p:txBody>
          <a:bodyPr/>
          <a:lstStyle/>
          <a:p>
            <a:r>
              <a:rPr lang="el-GR" sz="1600" dirty="0" smtClean="0"/>
              <a:t> Η βαρύτητα     </a:t>
            </a:r>
            <a:endParaRPr lang="el-GR" sz="1600" dirty="0"/>
          </a:p>
        </p:txBody>
      </p:sp>
      <p:sp>
        <p:nvSpPr>
          <p:cNvPr id="5" name="4 - Θέση αριθμού διαφάνειας"/>
          <p:cNvSpPr>
            <a:spLocks noGrp="1"/>
          </p:cNvSpPr>
          <p:nvPr>
            <p:ph type="sldNum" sz="quarter" idx="12"/>
          </p:nvPr>
        </p:nvSpPr>
        <p:spPr/>
        <p:txBody>
          <a:bodyPr/>
          <a:lstStyle/>
          <a:p>
            <a:fld id="{D2EDB869-6597-4F0E-92A2-517D07865BD5}" type="slidenum">
              <a:rPr lang="el-GR" sz="1800" smtClean="0"/>
              <a:pPr/>
              <a:t>4</a:t>
            </a:fld>
            <a:endParaRPr lang="el-GR" sz="1800" dirty="0"/>
          </a:p>
        </p:txBody>
      </p:sp>
      <p:pic>
        <p:nvPicPr>
          <p:cNvPr id="7" name="6 - Εικόνα" descr="ΝΕΥΤΩΝΑΣ(1).jpg"/>
          <p:cNvPicPr>
            <a:picLocks noChangeAspect="1"/>
          </p:cNvPicPr>
          <p:nvPr/>
        </p:nvPicPr>
        <p:blipFill>
          <a:blip r:embed="rId6"/>
          <a:stretch>
            <a:fillRect/>
          </a:stretch>
        </p:blipFill>
        <p:spPr>
          <a:xfrm>
            <a:off x="0" y="5429264"/>
            <a:ext cx="1500166" cy="1428736"/>
          </a:xfrm>
          <a:prstGeom prst="rect">
            <a:avLst/>
          </a:prstGeom>
        </p:spPr>
      </p:pic>
      <p:pic>
        <p:nvPicPr>
          <p:cNvPr id="8" name="Picture 4" descr="ÎÏÎ¿ÏÎ­Î»ÎµÏÎ¼Î± ÎµÎ¹ÎºÏÎ½Î±Ï Î³Î¹Î± ÏÎ±Î½ÎµÏÎ¹ÏÏÎ®Î¼Î¹Î¿ Î´ÏÏÎ¹ÎºÎ®Ï Î¼Î±ÎºÎµÎ´Î¿Î½Î¯Î±Ï"/>
          <p:cNvPicPr>
            <a:picLocks noChangeAspect="1" noChangeArrowheads="1"/>
          </p:cNvPicPr>
          <p:nvPr/>
        </p:nvPicPr>
        <p:blipFill>
          <a:blip r:embed="rId7" cstate="print"/>
          <a:srcRect/>
          <a:stretch>
            <a:fillRect/>
          </a:stretch>
        </p:blipFill>
        <p:spPr bwMode="auto">
          <a:xfrm>
            <a:off x="0" y="0"/>
            <a:ext cx="642910" cy="78579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Εικόνα" descr="ΝΕΥΤΩΝΑΣ(1).jpg"/>
          <p:cNvPicPr>
            <a:picLocks noChangeAspect="1"/>
          </p:cNvPicPr>
          <p:nvPr/>
        </p:nvPicPr>
        <p:blipFill>
          <a:blip r:embed="rId3"/>
          <a:stretch>
            <a:fillRect/>
          </a:stretch>
        </p:blipFill>
        <p:spPr>
          <a:xfrm>
            <a:off x="0" y="5643578"/>
            <a:ext cx="1571604" cy="1214422"/>
          </a:xfrm>
          <a:prstGeom prst="rect">
            <a:avLst/>
          </a:prstGeom>
        </p:spPr>
      </p:pic>
      <p:sp>
        <p:nvSpPr>
          <p:cNvPr id="2" name="1 - Τίτλος"/>
          <p:cNvSpPr>
            <a:spLocks noGrp="1"/>
          </p:cNvSpPr>
          <p:nvPr>
            <p:ph type="title"/>
          </p:nvPr>
        </p:nvSpPr>
        <p:spPr>
          <a:xfrm>
            <a:off x="642910" y="0"/>
            <a:ext cx="7800972" cy="1681308"/>
          </a:xfrm>
        </p:spPr>
        <p:txBody>
          <a:bodyPr>
            <a:normAutofit fontScale="90000"/>
          </a:bodyPr>
          <a:lstStyle/>
          <a:p>
            <a:r>
              <a:rPr lang="el-GR" sz="18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Τμήμα  Δημοτικής Εκπαίδευσης </a:t>
            </a: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27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3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Η Βαρύτητα στη σελήνη</a:t>
            </a: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l-GR" sz="1600" b="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 Θέση περιεχομένου"/>
          <p:cNvSpPr>
            <a:spLocks noGrp="1"/>
          </p:cNvSpPr>
          <p:nvPr>
            <p:ph idx="1"/>
          </p:nvPr>
        </p:nvSpPr>
        <p:spPr>
          <a:xfrm>
            <a:off x="457200" y="1571613"/>
            <a:ext cx="8229600" cy="4829188"/>
          </a:xfrm>
        </p:spPr>
        <p:txBody>
          <a:bodyPr>
            <a:normAutofit fontScale="70000" lnSpcReduction="20000"/>
          </a:bodyPr>
          <a:lstStyle/>
          <a:p>
            <a:pPr>
              <a:buNone/>
            </a:pPr>
            <a:r>
              <a:rPr lang="el-GR" dirty="0" smtClean="0"/>
              <a:t>      Από τη επιφάνεια του πλανήτη μας, αντικρίζουμε πάντοτε την ίδια πλευρά της Σελήνης. Αυτή η "συγχρονισμένη περιστροφή" προκαλείται από την ίδια δύναμη που προξενεί τις παλίρροιες στους ωκεανούς της Γης - τη βαρύτητα. Η βαρύτητα της Σελήνης ασκεί δύναμη πάνω στη Γη και η γήινη βαρύτητα ασκεί, αντίστροφα, δύναμη πάνω στη Σελήνη. Η  βαρύτιμη  έλξη είναι αρκετά ισχυρή για να τραβήξει το νερό στους ωκεανούς της Γης ελαφρώς προς τη Σελήνη, δημιουργώντας τις γνωστές σε όλους μας παλίρροιες. Αντίστροφα, η γήινη βαρύτητα έχει επιβραδύνει την ταχύτητα περιστροφής της Σελήνης γύρω από τον άξονά της. Ως αποτέλεσμα, η Σελήνη ολοκληρώνει μια πλήρη περιστροφή γύρω από τον άξονά της ακριβώς στον ίδιο χρόνο με αυτόν που χρειάζεται για να κάνει μια πλήρη περιφορά γύρω από τη Γη. Γι' αυτό η Σελήνη έχει πάντοτε στραμμένο το ίδιο ημισφαίριο προς εμάς. </a:t>
            </a:r>
            <a:r>
              <a:rPr lang="el-GR" dirty="0"/>
              <a:t/>
            </a:r>
            <a:br>
              <a:rPr lang="el-GR" dirty="0"/>
            </a:br>
            <a:endParaRPr lang="el-GR" dirty="0"/>
          </a:p>
        </p:txBody>
      </p:sp>
      <p:sp>
        <p:nvSpPr>
          <p:cNvPr id="4" name="3 - Θέση υποσέλιδου"/>
          <p:cNvSpPr>
            <a:spLocks noGrp="1"/>
          </p:cNvSpPr>
          <p:nvPr>
            <p:ph type="ftr" sz="quarter" idx="11"/>
          </p:nvPr>
        </p:nvSpPr>
        <p:spPr>
          <a:xfrm>
            <a:off x="2071670" y="6583680"/>
            <a:ext cx="5507719" cy="274320"/>
          </a:xfrm>
        </p:spPr>
        <p:txBody>
          <a:bodyPr/>
          <a:lstStyle/>
          <a:p>
            <a:r>
              <a:rPr lang="el-GR" sz="1800" dirty="0" smtClean="0"/>
              <a:t> Η βαρύτητα     </a:t>
            </a:r>
            <a:endParaRPr lang="el-GR" sz="1800"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z="1600" smtClean="0"/>
              <a:pPr/>
              <a:t>5</a:t>
            </a:fld>
            <a:endParaRPr lang="el-GR" sz="1600" dirty="0"/>
          </a:p>
        </p:txBody>
      </p:sp>
      <p:pic>
        <p:nvPicPr>
          <p:cNvPr id="7" name="Picture 4" descr="ÎÏÎ¿ÏÎ­Î»ÎµÏÎ¼Î± ÎµÎ¹ÎºÏÎ½Î±Ï Î³Î¹Î± ÏÎ±Î½ÎµÏÎ¹ÏÏÎ®Î¼Î¹Î¿ Î´ÏÏÎ¹ÎºÎ®Ï Î¼Î±ÎºÎµÎ´Î¿Î½Î¯Î±Ï"/>
          <p:cNvPicPr>
            <a:picLocks noChangeAspect="1" noChangeArrowheads="1"/>
          </p:cNvPicPr>
          <p:nvPr/>
        </p:nvPicPr>
        <p:blipFill>
          <a:blip r:embed="rId4" cstate="print"/>
          <a:srcRect/>
          <a:stretch>
            <a:fillRect/>
          </a:stretch>
        </p:blipFill>
        <p:spPr bwMode="auto">
          <a:xfrm>
            <a:off x="0" y="0"/>
            <a:ext cx="714348" cy="78579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642910" y="0"/>
            <a:ext cx="9801236" cy="1857364"/>
          </a:xfrm>
        </p:spPr>
        <p:txBody>
          <a:bodyPr>
            <a:normAutofit fontScale="90000"/>
          </a:bodyPr>
          <a:lstStyle/>
          <a:p>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4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4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Τμήμα  Δημοτικής εκπαίδευσης </a:t>
            </a: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ΕΠΙΛΟΓΟΣ</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l-GR" sz="1600" b="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 Θέση περιεχομένου"/>
          <p:cNvSpPr>
            <a:spLocks noGrp="1"/>
          </p:cNvSpPr>
          <p:nvPr>
            <p:ph idx="1"/>
          </p:nvPr>
        </p:nvSpPr>
        <p:spPr>
          <a:xfrm>
            <a:off x="1285852" y="1643051"/>
            <a:ext cx="6900882" cy="4143404"/>
          </a:xfrm>
        </p:spPr>
        <p:txBody>
          <a:bodyPr/>
          <a:lstStyle/>
          <a:p>
            <a:pPr>
              <a:buNone/>
            </a:pPr>
            <a:r>
              <a:rPr lang="el-GR" dirty="0" smtClean="0"/>
              <a:t>                  &lt;&lt;Σας ευχαριστώ&gt;&gt;</a:t>
            </a:r>
            <a:endParaRPr lang="el-GR" dirty="0"/>
          </a:p>
        </p:txBody>
      </p:sp>
      <p:sp>
        <p:nvSpPr>
          <p:cNvPr id="4" name="3 - Θέση υποσέλιδου"/>
          <p:cNvSpPr>
            <a:spLocks noGrp="1"/>
          </p:cNvSpPr>
          <p:nvPr>
            <p:ph type="ftr" sz="quarter" idx="11"/>
          </p:nvPr>
        </p:nvSpPr>
        <p:spPr>
          <a:xfrm>
            <a:off x="1857356" y="6476998"/>
            <a:ext cx="6290959" cy="381002"/>
          </a:xfrm>
        </p:spPr>
        <p:txBody>
          <a:bodyPr/>
          <a:lstStyle/>
          <a:p>
            <a:r>
              <a:rPr lang="el-GR" sz="1600" dirty="0" smtClean="0"/>
              <a:t> Η βαρύτητα     </a:t>
            </a:r>
            <a:endParaRPr lang="el-GR" sz="1600" dirty="0"/>
          </a:p>
        </p:txBody>
      </p:sp>
      <p:sp>
        <p:nvSpPr>
          <p:cNvPr id="5" name="4 - Θέση αριθμού διαφάνειας"/>
          <p:cNvSpPr>
            <a:spLocks noGrp="1"/>
          </p:cNvSpPr>
          <p:nvPr>
            <p:ph type="sldNum" sz="quarter" idx="12"/>
          </p:nvPr>
        </p:nvSpPr>
        <p:spPr/>
        <p:txBody>
          <a:bodyPr/>
          <a:lstStyle/>
          <a:p>
            <a:fld id="{D2EDB869-6597-4F0E-92A2-517D07865BD5}" type="slidenum">
              <a:rPr lang="el-GR" sz="1600" smtClean="0"/>
              <a:pPr/>
              <a:t>6</a:t>
            </a:fld>
            <a:endParaRPr lang="el-GR" sz="1600" dirty="0"/>
          </a:p>
        </p:txBody>
      </p:sp>
      <p:pic>
        <p:nvPicPr>
          <p:cNvPr id="1028" name="Picture 4" descr="ÎÏÎ¿ÏÎ­Î»ÎµÏÎ¼Î± ÎµÎ¹ÎºÏÎ½Î±Ï Î³Î¹Î± ÏÎ±Î½ÎµÏÎ¹ÏÏÎ®Î¼Î¹Î¿ Î´ÏÏÎ¹ÎºÎ®Ï Î¼Î±ÎºÎµÎ´Î¿Î½Î¯Î±Ï"/>
          <p:cNvPicPr>
            <a:picLocks noChangeAspect="1" noChangeArrowheads="1"/>
          </p:cNvPicPr>
          <p:nvPr/>
        </p:nvPicPr>
        <p:blipFill>
          <a:blip r:embed="rId2" cstate="print"/>
          <a:srcRect/>
          <a:stretch>
            <a:fillRect/>
          </a:stretch>
        </p:blipFill>
        <p:spPr bwMode="auto">
          <a:xfrm>
            <a:off x="0" y="0"/>
            <a:ext cx="714348" cy="785794"/>
          </a:xfrm>
          <a:prstGeom prst="rect">
            <a:avLst/>
          </a:prstGeom>
          <a:noFill/>
        </p:spPr>
      </p:pic>
      <p:pic>
        <p:nvPicPr>
          <p:cNvPr id="8" name="7 - Εικόνα" descr="ΝΕΥΤΩΝΑΣ(1).jpg"/>
          <p:cNvPicPr>
            <a:picLocks noChangeAspect="1"/>
          </p:cNvPicPr>
          <p:nvPr/>
        </p:nvPicPr>
        <p:blipFill>
          <a:blip r:embed="rId3"/>
          <a:stretch>
            <a:fillRect/>
          </a:stretch>
        </p:blipFill>
        <p:spPr>
          <a:xfrm>
            <a:off x="0" y="5572140"/>
            <a:ext cx="1500166" cy="1285860"/>
          </a:xfrm>
          <a:prstGeom prst="rect">
            <a:avLst/>
          </a:prstGeom>
        </p:spPr>
      </p:pic>
      <p:pic>
        <p:nvPicPr>
          <p:cNvPr id="10" name="9 - Εικόνα" descr="μηλο νευτωνα.jpg"/>
          <p:cNvPicPr>
            <a:picLocks noChangeAspect="1"/>
          </p:cNvPicPr>
          <p:nvPr/>
        </p:nvPicPr>
        <p:blipFill>
          <a:blip r:embed="rId4"/>
          <a:stretch>
            <a:fillRect/>
          </a:stretch>
        </p:blipFill>
        <p:spPr>
          <a:xfrm>
            <a:off x="1785918" y="2357430"/>
            <a:ext cx="5857916" cy="350046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Λειτουργική μονάδα">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Λειτουργική μονάδα">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Λειτουργική μονάδ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360</TotalTime>
  <Words>240</Words>
  <Application>Microsoft Office PowerPoint</Application>
  <PresentationFormat>Προβολή στην οθόνη (4:3)</PresentationFormat>
  <Paragraphs>41</Paragraphs>
  <Slides>6</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Λειτουργική μονάδα</vt:lpstr>
      <vt:lpstr>Παιδαγωγικό Τμήμα Δημοτικής Εκπαίδευσης</vt:lpstr>
      <vt:lpstr>  Παιδαγωγικό Τμήμα Δημοτικής Εκπαίδευσης                                   Η ΒΑΡΥΤΗΤΑ</vt:lpstr>
      <vt:lpstr>     Παιδαγωγικό Τμήμα  Δημοτικής  Εκπαίδευσης                Ποιος  ανακάλυψε την βαρύτητα;</vt:lpstr>
      <vt:lpstr>  Παιδαγωγικό Τμήμα Δημοτικής Εκπαίδευσης                                                                            Πως  μας επηρεάζει η βαρύτητα ;  </vt:lpstr>
      <vt:lpstr>Παιδαγωγικό Τμήμα  Δημοτικής Εκπαίδευσης                                             Η Βαρύτητα στη σελήνη </vt:lpstr>
      <vt:lpstr>                                         Παιδαγωγικό Τμήμα  Δημοτικής εκπαίδευσης                                         ΕΠΙΛΟΓΟΣ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ΜΑΙΡΗ-ΜΑΓΔΑ</dc:creator>
  <cp:lastModifiedBy>ΜΑΙΡΗ-ΜΑΓΔΑ</cp:lastModifiedBy>
  <cp:revision>38</cp:revision>
  <dcterms:created xsi:type="dcterms:W3CDTF">2018-04-20T19:09:32Z</dcterms:created>
  <dcterms:modified xsi:type="dcterms:W3CDTF">2018-04-24T12:04:03Z</dcterms:modified>
</cp:coreProperties>
</file>